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95" r:id="rId3"/>
    <p:sldId id="298" r:id="rId4"/>
    <p:sldId id="296" r:id="rId5"/>
    <p:sldId id="297" r:id="rId6"/>
    <p:sldId id="299" r:id="rId7"/>
    <p:sldId id="300" r:id="rId8"/>
    <p:sldId id="301" r:id="rId9"/>
    <p:sldId id="289" r:id="rId1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0" autoAdjust="0"/>
    <p:restoredTop sz="98095" autoAdjust="0"/>
  </p:normalViewPr>
  <p:slideViewPr>
    <p:cSldViewPr snapToGrid="0">
      <p:cViewPr varScale="1">
        <p:scale>
          <a:sx n="113" d="100"/>
          <a:sy n="113" d="100"/>
        </p:scale>
        <p:origin x="-378" y="-102"/>
      </p:cViewPr>
      <p:guideLst>
        <p:guide orient="horz" pos="215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D32D2B5-A34E-43F8-9CC8-632817E17FFA}" type="datetimeFigureOut">
              <a:rPr lang="cs-CZ"/>
              <a:pPr>
                <a:defRPr/>
              </a:pPr>
              <a:t>21.9.2013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51AB901-FA0C-4D74-B5F3-7C61D9AAB6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332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B9F2B-1E46-448C-BBFF-CA6CA0B673CE}" type="datetimeFigureOut">
              <a:rPr lang="cs-CZ"/>
              <a:pPr>
                <a:defRPr/>
              </a:pPr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7D8A9-EC36-4CE5-BBC7-A632ABAD27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F7ADD-3193-4F13-B429-6EFFD66BAB99}" type="datetimeFigureOut">
              <a:rPr lang="cs-CZ"/>
              <a:pPr>
                <a:defRPr/>
              </a:pPr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601D3-5CD9-4A95-9B0A-B397F0751C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51174-F75B-44FB-837A-6871F2B90ED3}" type="datetimeFigureOut">
              <a:rPr lang="cs-CZ"/>
              <a:pPr>
                <a:defRPr/>
              </a:pPr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4B783-D201-4BC3-93E6-A2B93E66CF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FD44F-B0A7-4A14-B69E-2BDD0419C116}" type="datetimeFigureOut">
              <a:rPr lang="cs-CZ"/>
              <a:pPr>
                <a:defRPr/>
              </a:pPr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F02B8-BDBD-4192-B2F4-1610AFE443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BBFAF-F5FB-4B0C-84BE-D73B8D419C3F}" type="datetimeFigureOut">
              <a:rPr lang="cs-CZ"/>
              <a:pPr>
                <a:defRPr/>
              </a:pPr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3666D-3B5C-4102-9EE6-CD1C6CC7A8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21BAE-0021-45F9-ADFB-7CD319CF1BFB}" type="datetimeFigureOut">
              <a:rPr lang="cs-CZ"/>
              <a:pPr>
                <a:defRPr/>
              </a:pPr>
              <a:t>21.9.2013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3E8-675D-49D6-9DC2-05AA36ED30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DA8DF-9768-4614-A322-2AD57DA8E562}" type="datetimeFigureOut">
              <a:rPr lang="cs-CZ"/>
              <a:pPr>
                <a:defRPr/>
              </a:pPr>
              <a:t>21.9.2013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7399B-0488-4BD4-87F2-124CC5D64B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991-48C5-4965-BE9E-F50012FE587A}" type="datetimeFigureOut">
              <a:rPr lang="cs-CZ"/>
              <a:pPr>
                <a:defRPr/>
              </a:pPr>
              <a:t>21.9.2013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67534-2BDE-4462-925F-73049E845C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390EF-9332-492D-954D-7291DFD5AFB6}" type="datetimeFigureOut">
              <a:rPr lang="cs-CZ"/>
              <a:pPr>
                <a:defRPr/>
              </a:pPr>
              <a:t>21.9.2013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B1A3C-8AD1-47A9-AAD2-C92E3086B1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25A8B-5CEA-4ED1-8456-0CB6475AE264}" type="datetimeFigureOut">
              <a:rPr lang="cs-CZ"/>
              <a:pPr>
                <a:defRPr/>
              </a:pPr>
              <a:t>21.9.2013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3026C-342B-4CAD-9D06-E212198A72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1E23B-8F2B-4469-B3E4-917AA03046A3}" type="datetimeFigureOut">
              <a:rPr lang="cs-CZ"/>
              <a:pPr>
                <a:defRPr/>
              </a:pPr>
              <a:t>21.9.2013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54002-5638-4781-BB3B-7801422F0E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8CCC86-7F12-4E89-8C80-9C18998D7995}" type="datetimeFigureOut">
              <a:rPr lang="cs-CZ"/>
              <a:pPr>
                <a:defRPr/>
              </a:pPr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DBFB02-51E2-4610-9D6E-7840D2238A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py.cz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office.microsoft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5300663"/>
            <a:ext cx="540702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10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273067"/>
              </p:ext>
            </p:extLst>
          </p:nvPr>
        </p:nvGraphicFramePr>
        <p:xfrm>
          <a:off x="755650" y="981075"/>
          <a:ext cx="7632700" cy="4120515"/>
        </p:xfrm>
        <a:graphic>
          <a:graphicData uri="http://schemas.openxmlformats.org/drawingml/2006/table">
            <a:tbl>
              <a:tblPr/>
              <a:tblGrid>
                <a:gridCol w="1944688"/>
                <a:gridCol w="568801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Škola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Základní škola Zlín, Nová cesta 268, příspěvková organizace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Vzdělávací oblast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Člověk a příroda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Vzdělávací obor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Fyzika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Tematický okruh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Pohyb tělesa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Téma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Co je pohyb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Název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VY_32_INOVACE_20_28_co_je_pohyb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Určení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7. 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ročník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Autor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Mgr. Tomáš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Bobál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Vytvořeno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Květen 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Anotace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Určeno pro výuku a domácí přípravu žáků.  Žák </a:t>
                      </a: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 naučí rozhodovat, kdy je těleso v klidu a kdy v pohybu, seznámí se s pojmy trajektorie, dráha a rozdělí pohyby na křivočaré a přímočaré.</a:t>
                      </a:r>
                      <a:endParaRPr kumimoji="0" lang="cs-CZ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249933" y="774698"/>
            <a:ext cx="8640763" cy="1909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400" b="1" dirty="0" smtClean="0"/>
              <a:t>Podívej se kolem sebe a sleduj, která tělesa se pohybují.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Pohyb je typický pro živočichy, pohybují se ale i rostliny, mraky ve vzduchu, Měsíc, automobily…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Pohybuje se ale třeba lavice ve třídě, silnice nebo Země?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Pohybuje se sedadlo v jedoucím autobuse?</a:t>
            </a:r>
            <a:endParaRPr lang="cs-CZ" sz="2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/>
              <a:t> </a:t>
            </a:r>
          </a:p>
        </p:txBody>
      </p:sp>
      <p:sp>
        <p:nvSpPr>
          <p:cNvPr id="21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0006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cs-CZ" sz="3600" b="1" dirty="0">
                <a:solidFill>
                  <a:schemeClr val="bg1"/>
                </a:solidFill>
                <a:latin typeface="Calibri" pitchFamily="34" charset="0"/>
              </a:rPr>
              <a:t>Co je </a:t>
            </a:r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>pohyb?</a:t>
            </a:r>
            <a:endParaRPr lang="cs-CZ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51520" y="4986866"/>
            <a:ext cx="8642350" cy="431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/>
              <a:t>Pohyb je změna polohy tělesa vzhledem k jinému tělesu.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49933" y="5663474"/>
            <a:ext cx="8642350" cy="8737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/>
              <a:t>Těleso je vzhledem k jinému tělesu v klidu,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/>
              <a:t>pokud se vzhledem k němu nepohybuje.</a:t>
            </a:r>
            <a:endParaRPr lang="cs-CZ" sz="2400" b="1" dirty="0"/>
          </a:p>
        </p:txBody>
      </p:sp>
      <p:pic>
        <p:nvPicPr>
          <p:cNvPr id="1029" name="Picture 5" descr="C:\Users\Tom\AppData\Local\Microsoft\Windows\Temporary Internet Files\Content.IE5\9KYNP6OO\MP90044246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667" y="2774682"/>
            <a:ext cx="3125288" cy="208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om\AppData\Local\Microsoft\Windows\Temporary Internet Files\Content.IE5\AEPOBHX9\MP90042650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74682"/>
            <a:ext cx="2083526" cy="208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om\AppData\Local\Microsoft\Windows\Temporary Internet Files\Content.IE5\5TZJBOJP\MP90018276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495" y="2774682"/>
            <a:ext cx="2620788" cy="208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86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Tom\AppData\Local\Microsoft\Windows\Temporary Internet Files\Content.IE5\NECRD7WA\MP90042242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152" y="2243667"/>
            <a:ext cx="5912116" cy="424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0006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cs-CZ" sz="3600" b="1" dirty="0">
                <a:solidFill>
                  <a:schemeClr val="bg1"/>
                </a:solidFill>
                <a:latin typeface="Calibri" pitchFamily="34" charset="0"/>
              </a:rPr>
              <a:t>Co je </a:t>
            </a:r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>pohyb?</a:t>
            </a:r>
            <a:endParaRPr lang="cs-CZ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618" y="893231"/>
            <a:ext cx="8640763" cy="1274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400" b="1" dirty="0" smtClean="0"/>
              <a:t>Pokud mluvíme o klidu nebo pohybu tělesa, musíme vždy dodat, vzhledem k čemu je dané těleso v klidu nebo v pohybu.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Říkáme, že klid a pohyb jsou relativní.</a:t>
            </a:r>
            <a:endParaRPr lang="cs-CZ" sz="2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/>
              <a:t> </a:t>
            </a:r>
          </a:p>
        </p:txBody>
      </p:sp>
      <p:pic>
        <p:nvPicPr>
          <p:cNvPr id="4098" name="Picture 2" descr="C:\Users\Tom\AppData\Local\Microsoft\Windows\Temporary Internet Files\Content.IE5\7BRX0L23\MC9003104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626" y="3127581"/>
            <a:ext cx="725119" cy="18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51618" y="5079999"/>
            <a:ext cx="2810300" cy="1557867"/>
          </a:xfrm>
          <a:prstGeom prst="wedgeRoundRectCallout">
            <a:avLst>
              <a:gd name="adj1" fmla="val 42497"/>
              <a:gd name="adj2" fmla="val -12228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/>
              <a:t>Kapitán je v klidu vzhledem k lodi, je v pohybu vzhledem k moři.</a:t>
            </a:r>
            <a:endParaRPr lang="cs-CZ" sz="2400" b="1" dirty="0"/>
          </a:p>
        </p:txBody>
      </p:sp>
      <p:pic>
        <p:nvPicPr>
          <p:cNvPr id="13" name="Picture 2" descr="C:\Users\Tom\AppData\Local\Microsoft\Windows\Temporary Internet Files\Content.IE5\7BRX0L23\MC900310438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81"/>
          <a:stretch/>
        </p:blipFill>
        <p:spPr bwMode="auto">
          <a:xfrm>
            <a:off x="6348491" y="5669665"/>
            <a:ext cx="725119" cy="37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5955110" y="3649131"/>
            <a:ext cx="2940315" cy="1557867"/>
          </a:xfrm>
          <a:prstGeom prst="wedgeRoundRectCallout">
            <a:avLst>
              <a:gd name="adj1" fmla="val -21453"/>
              <a:gd name="adj2" fmla="val 7010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/>
              <a:t>Kapitán je v pohybu vzhledem k lodi, </a:t>
            </a:r>
            <a:br>
              <a:rPr lang="cs-CZ" sz="2400" b="1" dirty="0" smtClean="0"/>
            </a:br>
            <a:r>
              <a:rPr lang="cs-CZ" sz="2400" b="1" dirty="0" smtClean="0"/>
              <a:t>je v klidu vzhledem k moři </a:t>
            </a:r>
            <a:r>
              <a:rPr lang="cs-CZ" sz="2400" b="1" dirty="0" smtClean="0">
                <a:sym typeface="Wingdings" panose="05000000000000000000" pitchFamily="2" charset="2"/>
              </a:rPr>
              <a:t></a:t>
            </a:r>
            <a:r>
              <a:rPr lang="cs-CZ" sz="2400" b="1" dirty="0" smtClean="0"/>
              <a:t>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56098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0006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cs-CZ" sz="3600" b="1" dirty="0">
                <a:solidFill>
                  <a:schemeClr val="bg1"/>
                </a:solidFill>
                <a:latin typeface="Calibri" pitchFamily="34" charset="0"/>
              </a:rPr>
              <a:t>Co je </a:t>
            </a:r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>pohyb?</a:t>
            </a:r>
            <a:endParaRPr lang="cs-CZ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50031" y="948266"/>
            <a:ext cx="8642350" cy="82973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/>
              <a:t>Rozhodni, vzhledem k čemu jsou tělesa v pohybu a vzhledem </a:t>
            </a:r>
            <a:br>
              <a:rPr lang="cs-CZ" sz="2400" b="1" dirty="0" smtClean="0"/>
            </a:br>
            <a:r>
              <a:rPr lang="cs-CZ" sz="2400" b="1" dirty="0" smtClean="0"/>
              <a:t>k čemu v klidu:</a:t>
            </a:r>
            <a:endParaRPr lang="cs-CZ" sz="2400" b="1" dirty="0"/>
          </a:p>
        </p:txBody>
      </p:sp>
      <p:pic>
        <p:nvPicPr>
          <p:cNvPr id="2050" name="Picture 2" descr="C:\Users\Tom\AppData\Local\Microsoft\Windows\Temporary Internet Files\Content.IE5\5TZJBOJP\MP90040026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" y="2853267"/>
            <a:ext cx="2479120" cy="371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Tom\AppData\Local\Microsoft\Windows\Temporary Internet Files\Content.IE5\NECRD7WA\MP90042217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97" y="1964268"/>
            <a:ext cx="2175934" cy="217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om\AppData\Local\Microsoft\Windows\Temporary Internet Files\Content.IE5\EL89EYRU\MP90044245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184" y="1964268"/>
            <a:ext cx="3244197" cy="216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om\AppData\Local\Microsoft\Windows\Temporary Internet Files\Content.IE5\UHM6DN6U\MP90044248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899" y="3953934"/>
            <a:ext cx="4135586" cy="261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26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C:\Users\Tom\AppData\Local\Microsoft\Windows\Temporary Internet Files\Content.IE5\UHM6DN6U\MP90040666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04825"/>
            <a:ext cx="4101571" cy="273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0006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cs-CZ" sz="3600" b="1" dirty="0">
                <a:solidFill>
                  <a:schemeClr val="bg1"/>
                </a:solidFill>
                <a:latin typeface="Calibri" pitchFamily="34" charset="0"/>
              </a:rPr>
              <a:t>Co je </a:t>
            </a:r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>pohyb?</a:t>
            </a:r>
            <a:endParaRPr lang="cs-CZ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80" name="Picture 8" descr="C:\Users\Tom\AppData\Local\Microsoft\Windows\Temporary Internet Files\Content.IE5\7BRX0L23\MP90038605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855" y="4033650"/>
            <a:ext cx="3453113" cy="246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om\AppData\Local\Microsoft\Windows\Temporary Internet Files\Content.IE5\7BRX0L23\MP90040077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7" y="1274996"/>
            <a:ext cx="3464136" cy="277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Tom\AppData\Local\Microsoft\Windows\Temporary Internet Files\Content.IE5\XF8ORPKM\MP90028927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288" y="3488267"/>
            <a:ext cx="3886312" cy="301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80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249933" y="774698"/>
            <a:ext cx="8640763" cy="57150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400" b="1" dirty="0" smtClean="0"/>
              <a:t>Při pohybu mohou některá tělesa za sebou nechávat stopu.</a:t>
            </a:r>
            <a:endParaRPr lang="cs-CZ" sz="2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/>
              <a:t> </a:t>
            </a:r>
          </a:p>
        </p:txBody>
      </p:sp>
      <p:sp>
        <p:nvSpPr>
          <p:cNvPr id="21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0006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cs-CZ" sz="3600" b="1" dirty="0">
                <a:solidFill>
                  <a:schemeClr val="bg1"/>
                </a:solidFill>
                <a:latin typeface="Calibri" pitchFamily="34" charset="0"/>
              </a:rPr>
              <a:t>Co je </a:t>
            </a:r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>pohyb?</a:t>
            </a:r>
            <a:endParaRPr lang="cs-CZ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123" name="Picture 3" descr="C:\Users\Tom\AppData\Local\Microsoft\Windows\Temporary Internet Files\Content.IE5\5TZJBOJP\MP90041404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33" y="1423394"/>
            <a:ext cx="4203852" cy="280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om\AppData\Local\Microsoft\Windows\Temporary Internet Files\Content.IE5\EL89EYRU\MP90042223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843" y="1423394"/>
            <a:ext cx="4203853" cy="280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49932" y="4508498"/>
            <a:ext cx="8640763" cy="110490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400" b="1" dirty="0" smtClean="0"/>
              <a:t>U jiných si můžeme stopu/čáru představit.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400" b="1" dirty="0" smtClean="0"/>
              <a:t>Stopě/čáře ukazující kudy se těleso pohybovalo říkáme trajektorie.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/>
              <a:t>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51520" y="5774265"/>
            <a:ext cx="8642350" cy="8466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/>
              <a:t>Trajektorie je spojnice bodů, kterými při pohybu projde určitý bod tělesa.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84555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249933" y="774698"/>
            <a:ext cx="8640763" cy="57150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400" b="1" dirty="0" smtClean="0"/>
              <a:t>Trajektorie má vždy nějakou délku.</a:t>
            </a:r>
            <a:endParaRPr lang="cs-CZ" sz="2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/>
              <a:t> </a:t>
            </a:r>
          </a:p>
        </p:txBody>
      </p:sp>
      <p:sp>
        <p:nvSpPr>
          <p:cNvPr id="21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0006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cs-CZ" sz="3600" b="1" dirty="0">
                <a:solidFill>
                  <a:schemeClr val="bg1"/>
                </a:solidFill>
                <a:latin typeface="Calibri" pitchFamily="34" charset="0"/>
              </a:rPr>
              <a:t>Co je </a:t>
            </a:r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>pohyb?</a:t>
            </a:r>
            <a:endParaRPr lang="cs-CZ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51520" y="1346198"/>
            <a:ext cx="8642350" cy="8466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/>
              <a:t>Délce trajektorie za určitou dobu říkáme dráha. Dráha se proto měří ve stejných jednotkách jako délka (milimetr, metr, kilometr).</a:t>
            </a:r>
            <a:endParaRPr lang="cs-CZ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2" b="17990"/>
          <a:stretch/>
        </p:blipFill>
        <p:spPr bwMode="auto">
          <a:xfrm>
            <a:off x="259986" y="2565397"/>
            <a:ext cx="8638157" cy="403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59986" y="2555872"/>
            <a:ext cx="6225480" cy="84666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/>
              <a:t>Pomocí </a:t>
            </a:r>
            <a:r>
              <a:rPr lang="cs-CZ" sz="2400" b="1" dirty="0" smtClean="0">
                <a:hlinkClick r:id="rId3"/>
              </a:rPr>
              <a:t>www.mapy.cz</a:t>
            </a:r>
            <a:r>
              <a:rPr lang="cs-CZ" sz="2400" b="1" dirty="0" smtClean="0"/>
              <a:t> změř délku trajektorie svého pohybu při cestě do školy.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6012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0006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cs-CZ" sz="3600" b="1" dirty="0">
                <a:solidFill>
                  <a:schemeClr val="bg1"/>
                </a:solidFill>
                <a:latin typeface="Calibri" pitchFamily="34" charset="0"/>
              </a:rPr>
              <a:t>Co je </a:t>
            </a:r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>pohyb?</a:t>
            </a:r>
            <a:endParaRPr lang="cs-CZ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51520" y="914396"/>
            <a:ext cx="8642350" cy="4826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/>
              <a:t>Podle tvaru trajektorie dělíme pohyby na přímočaré a křivočaré.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3107" y="1519765"/>
            <a:ext cx="8640763" cy="57150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400" b="1" dirty="0" smtClean="0"/>
              <a:t>Trajektorií přímočarého pohybu je část přímky – úsečka.</a:t>
            </a: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Tom\AppData\Local\Microsoft\Windows\Temporary Internet Files\Content.IE5\UHM6DN6U\MP90040190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07" y="2153390"/>
            <a:ext cx="2618680" cy="174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om\AppData\Local\Microsoft\Windows\Temporary Internet Files\Content.IE5\5TZJBOJP\MP90042243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428" y="2153390"/>
            <a:ext cx="2634120" cy="174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Tom\AppData\Local\Microsoft\Windows\Temporary Internet Files\Content.IE5\5TZJBOJP\MP90038680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32" y="2153390"/>
            <a:ext cx="2653937" cy="176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53107" y="4083046"/>
            <a:ext cx="8640763" cy="57150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400" b="1" dirty="0" smtClean="0"/>
              <a:t>Pokud trajektorií není úsečka, jedná se o pohyb křivočarý.</a:t>
            </a: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7175" name="Picture 7" descr="C:\Users\Tom\AppData\Local\Microsoft\Windows\Temporary Internet Files\Content.IE5\EL89EYRU\MP90039933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4548"/>
            <a:ext cx="1359356" cy="203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Tom\AppData\Local\Microsoft\Windows\Temporary Internet Files\Content.IE5\AEPOBHX9\MP900422237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732" y="4654548"/>
            <a:ext cx="2725903" cy="203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Tom\AppData\Local\Microsoft\Windows\Temporary Internet Files\Content.IE5\NECRD7WA\MP90044844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558" y="4654543"/>
            <a:ext cx="1726748" cy="202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C:\Users\Tom\AppData\Local\Microsoft\Windows\Temporary Internet Files\Content.IE5\UHM6DN6U\MP900430614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15" y="4654544"/>
            <a:ext cx="1343754" cy="202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09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50825" y="981075"/>
            <a:ext cx="8642350" cy="431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/>
              <a:t>Použité zdroje: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23850" y="1628775"/>
            <a:ext cx="8496300" cy="4968875"/>
          </a:xfrm>
          <a:prstGeom prst="rect">
            <a:avLst/>
          </a:prstGeom>
          <a:noFill/>
        </p:spPr>
        <p:txBody>
          <a:bodyPr/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1200" dirty="0">
                <a:latin typeface="+mn-lt"/>
              </a:rPr>
              <a:t>RAUNER, Karel. </a:t>
            </a:r>
            <a:r>
              <a:rPr lang="cs-CZ" sz="1200" i="1" dirty="0">
                <a:latin typeface="+mn-lt"/>
              </a:rPr>
              <a:t>Fyzika 6: učebnice pro základní školy a víceletá gymnázia</a:t>
            </a:r>
            <a:r>
              <a:rPr lang="cs-CZ" sz="1200" dirty="0">
                <a:latin typeface="+mn-lt"/>
              </a:rPr>
              <a:t>. 1. </a:t>
            </a:r>
            <a:r>
              <a:rPr lang="cs-CZ" sz="1200" dirty="0" err="1">
                <a:latin typeface="+mn-lt"/>
              </a:rPr>
              <a:t>vyd</a:t>
            </a:r>
            <a:r>
              <a:rPr lang="cs-CZ" sz="1200" dirty="0">
                <a:latin typeface="+mn-lt"/>
              </a:rPr>
              <a:t>. Plzeň: </a:t>
            </a:r>
            <a:r>
              <a:rPr lang="cs-CZ" sz="1200" dirty="0" err="1">
                <a:latin typeface="+mn-lt"/>
              </a:rPr>
              <a:t>Fraus</a:t>
            </a:r>
            <a:r>
              <a:rPr lang="cs-CZ" sz="1200" dirty="0">
                <a:latin typeface="+mn-lt"/>
              </a:rPr>
              <a:t>, 2004, 120 s. ISBN 80-723-8210-1.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1200" dirty="0">
                <a:latin typeface="+mn-lt"/>
              </a:rPr>
              <a:t>MICROSOFT CORPORATION. </a:t>
            </a:r>
            <a:r>
              <a:rPr lang="cs-CZ" sz="1200" i="1" dirty="0">
                <a:latin typeface="+mn-lt"/>
              </a:rPr>
              <a:t>Obrázky a jiný obsah</a:t>
            </a:r>
            <a:r>
              <a:rPr lang="cs-CZ" sz="1200" dirty="0">
                <a:latin typeface="+mn-lt"/>
              </a:rPr>
              <a:t> [online]. 2012 [cit. 2012-09-01]. Dostupné z: </a:t>
            </a:r>
            <a:r>
              <a:rPr lang="cs-CZ" sz="1200" dirty="0">
                <a:latin typeface="+mn-lt"/>
                <a:hlinkClick r:id="rId2"/>
              </a:rPr>
              <a:t>http://</a:t>
            </a:r>
            <a:r>
              <a:rPr lang="cs-CZ" sz="1200" dirty="0" smtClean="0">
                <a:latin typeface="+mn-lt"/>
                <a:hlinkClick r:id="rId2"/>
              </a:rPr>
              <a:t>office.microsoft.com</a:t>
            </a:r>
            <a:endParaRPr lang="cs-CZ" sz="1200" dirty="0" smtClean="0">
              <a:latin typeface="+mn-lt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1200" dirty="0">
                <a:latin typeface="+mn-lt"/>
              </a:rPr>
              <a:t>Výřez snímku obrazovky [online]. 2003 [cit. 2013-05-21]. Dostupné z: www.mapy.cz </a:t>
            </a:r>
            <a:endParaRPr lang="cs-CZ" sz="1200" dirty="0" smtClean="0">
              <a:latin typeface="+mn-lt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1200" dirty="0">
              <a:latin typeface="+mn-lt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1200" dirty="0">
              <a:latin typeface="+mn-lt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1200" dirty="0">
              <a:latin typeface="+mn-lt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1200" dirty="0">
              <a:latin typeface="+mn-lt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cs-CZ" sz="1200" dirty="0" smtClean="0">
              <a:latin typeface="+mn-lt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cs-CZ" sz="1200" dirty="0">
              <a:latin typeface="+mn-lt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cs-CZ" sz="1200" dirty="0">
              <a:latin typeface="+mn-lt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cs-CZ" sz="1200" dirty="0">
              <a:latin typeface="+mn-lt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cs-CZ" sz="1200" dirty="0" smtClean="0">
              <a:latin typeface="+mn-lt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cs-CZ" sz="1200" dirty="0">
              <a:latin typeface="+mn-lt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cs-CZ" sz="1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0006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>Zdroje elektrického napětí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7611</TotalTime>
  <Words>444</Words>
  <Application>Microsoft Office PowerPoint</Application>
  <PresentationFormat>Předvádění na obrazovce (4:3)</PresentationFormat>
  <Paragraphs>80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Prezentace aplikace PowerPoint</vt:lpstr>
      <vt:lpstr>Co je pohyb?</vt:lpstr>
      <vt:lpstr>Co je pohyb?</vt:lpstr>
      <vt:lpstr>Co je pohyb?</vt:lpstr>
      <vt:lpstr>Co je pohyb?</vt:lpstr>
      <vt:lpstr>Co je pohyb?</vt:lpstr>
      <vt:lpstr>Co je pohyb?</vt:lpstr>
      <vt:lpstr>Co je pohyb?</vt:lpstr>
      <vt:lpstr>Zdroje elektrického napětí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</dc:creator>
  <cp:lastModifiedBy>Tom</cp:lastModifiedBy>
  <cp:revision>859</cp:revision>
  <dcterms:created xsi:type="dcterms:W3CDTF">2012-01-30T16:05:08Z</dcterms:created>
  <dcterms:modified xsi:type="dcterms:W3CDTF">2013-09-21T19:31:20Z</dcterms:modified>
</cp:coreProperties>
</file>